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9" r:id="rId2"/>
    <p:sldId id="331" r:id="rId3"/>
    <p:sldId id="332" r:id="rId4"/>
    <p:sldId id="257" r:id="rId5"/>
    <p:sldId id="258" r:id="rId6"/>
    <p:sldId id="259" r:id="rId7"/>
    <p:sldId id="260" r:id="rId8"/>
    <p:sldId id="261" r:id="rId9"/>
    <p:sldId id="262" r:id="rId10"/>
    <p:sldId id="276" r:id="rId11"/>
    <p:sldId id="334" r:id="rId12"/>
    <p:sldId id="277" r:id="rId13"/>
    <p:sldId id="278" r:id="rId14"/>
    <p:sldId id="279" r:id="rId15"/>
    <p:sldId id="282" r:id="rId16"/>
    <p:sldId id="335" r:id="rId17"/>
    <p:sldId id="337" r:id="rId18"/>
    <p:sldId id="338" r:id="rId19"/>
    <p:sldId id="284" r:id="rId20"/>
    <p:sldId id="328" r:id="rId21"/>
    <p:sldId id="287" r:id="rId22"/>
    <p:sldId id="288" r:id="rId23"/>
    <p:sldId id="304" r:id="rId24"/>
    <p:sldId id="305" r:id="rId25"/>
    <p:sldId id="323" r:id="rId26"/>
    <p:sldId id="324" r:id="rId27"/>
    <p:sldId id="325" r:id="rId28"/>
    <p:sldId id="316" r:id="rId29"/>
    <p:sldId id="326" r:id="rId30"/>
    <p:sldId id="308" r:id="rId31"/>
    <p:sldId id="339" r:id="rId32"/>
    <p:sldId id="341" r:id="rId33"/>
    <p:sldId id="340" r:id="rId34"/>
    <p:sldId id="311" r:id="rId35"/>
    <p:sldId id="312" r:id="rId36"/>
    <p:sldId id="314" r:id="rId37"/>
    <p:sldId id="319" r:id="rId38"/>
    <p:sldId id="320" r:id="rId39"/>
    <p:sldId id="32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DD67E-ADC3-47CB-B523-FE13491DC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30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17/01/2018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17/01/2018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277" y="923193"/>
            <a:ext cx="8669215" cy="267725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Echocardiographic Approach to Shock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Hypovolemic Shock &amp; </a:t>
            </a:r>
            <a:br>
              <a:rPr lang="en-US" sz="4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Heart Failure</a:t>
            </a:r>
            <a:endParaRPr lang="en-US" sz="4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707" y="4563208"/>
            <a:ext cx="8317523" cy="1752600"/>
          </a:xfrm>
        </p:spPr>
        <p:txBody>
          <a:bodyPr>
            <a:normAutofit fontScale="850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Rasoul Azarfarin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of Anesthesiology MD, FACC</a:t>
            </a:r>
          </a:p>
          <a:p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Rajaie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Cardiovascular Medical &amp;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Rearch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18 2018</a:t>
            </a:r>
          </a:p>
        </p:txBody>
      </p:sp>
    </p:spTree>
    <p:extLst>
      <p:ext uri="{BB962C8B-B14F-4D97-AF65-F5344CB8AC3E}">
        <p14:creationId xmlns:p14="http://schemas.microsoft.com/office/powerpoint/2010/main" val="4260888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5217" t="2021" r="25218" b="56357"/>
          <a:stretch/>
        </p:blipFill>
        <p:spPr>
          <a:xfrm>
            <a:off x="97753" y="310100"/>
            <a:ext cx="9051791" cy="62735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FF0000"/>
                </a:solidFill>
              </a:rPr>
              <a:t>Cardiogenic Shock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2133600"/>
            <a:ext cx="4191000" cy="4114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b="1" dirty="0" smtClean="0"/>
              <a:t>Signs: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b="1" dirty="0" smtClean="0"/>
              <a:t>Cool, mottled skin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b="1" dirty="0" smtClean="0"/>
              <a:t>Tachypnea 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b="1" dirty="0" smtClean="0"/>
              <a:t>Hypotension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b="1" dirty="0" smtClean="0"/>
              <a:t>Altered mental status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b="1" dirty="0" smtClean="0"/>
              <a:t>Narrowed pulse pressure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b="1" dirty="0" smtClean="0"/>
              <a:t>Rales, murmur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11016" y="2133600"/>
            <a:ext cx="4054598" cy="4114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3600" b="1" dirty="0" smtClean="0"/>
              <a:t>Defined as: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3200" b="1" dirty="0" smtClean="0"/>
              <a:t>SBP &lt; 90 mmHg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3200" b="1" dirty="0" smtClean="0"/>
              <a:t>CI &lt; 2.2 L/m/m</a:t>
            </a:r>
            <a:r>
              <a:rPr lang="en-US" altLang="en-US" sz="3200" b="1" baseline="30000" dirty="0" smtClean="0"/>
              <a:t>2</a:t>
            </a:r>
          </a:p>
          <a:p>
            <a:pPr lvl="1"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3200" b="1" dirty="0" smtClean="0"/>
              <a:t>PCWP &gt; 18 mmHg</a:t>
            </a:r>
          </a:p>
        </p:txBody>
      </p:sp>
    </p:spTree>
    <p:extLst>
      <p:ext uri="{BB962C8B-B14F-4D97-AF65-F5344CB8AC3E}">
        <p14:creationId xmlns:p14="http://schemas.microsoft.com/office/powerpoint/2010/main" val="25416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 autoUpdateAnimBg="0"/>
      <p:bldP spid="17101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218" t="2371" r="25044" b="53791"/>
          <a:stretch/>
        </p:blipFill>
        <p:spPr>
          <a:xfrm>
            <a:off x="131979" y="190830"/>
            <a:ext cx="8730530" cy="63133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218" t="2137" r="27565" b="54608"/>
          <a:stretch/>
        </p:blipFill>
        <p:spPr>
          <a:xfrm>
            <a:off x="114942" y="174928"/>
            <a:ext cx="8750762" cy="62433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116" t="2280" r="26635" b="53887"/>
          <a:stretch/>
        </p:blipFill>
        <p:spPr>
          <a:xfrm>
            <a:off x="140985" y="184636"/>
            <a:ext cx="8706975" cy="61546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308" t="1894" r="25480" b="53628"/>
          <a:stretch/>
        </p:blipFill>
        <p:spPr>
          <a:xfrm>
            <a:off x="6902" y="158261"/>
            <a:ext cx="9109549" cy="64008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LV Dysfunction</a:t>
            </a:r>
            <a:endParaRPr lang="en-US" dirty="0"/>
          </a:p>
        </p:txBody>
      </p:sp>
      <p:pic>
        <p:nvPicPr>
          <p:cNvPr id="5" name="10.43.06 hrs __[0000919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308" y="1257638"/>
            <a:ext cx="7253653" cy="5440718"/>
          </a:xfrm>
        </p:spPr>
      </p:pic>
    </p:spTree>
    <p:extLst>
      <p:ext uri="{BB962C8B-B14F-4D97-AF65-F5344CB8AC3E}">
        <p14:creationId xmlns:p14="http://schemas.microsoft.com/office/powerpoint/2010/main" val="409295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LV Dysfunction</a:t>
            </a:r>
            <a:endParaRPr lang="en-US" dirty="0"/>
          </a:p>
        </p:txBody>
      </p:sp>
      <p:pic>
        <p:nvPicPr>
          <p:cNvPr id="4" name="10.43.26 hrs __[0000920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908" y="1487610"/>
            <a:ext cx="6600092" cy="49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LV Dysfunction</a:t>
            </a:r>
            <a:endParaRPr lang="en-US" dirty="0"/>
          </a:p>
        </p:txBody>
      </p:sp>
      <p:pic>
        <p:nvPicPr>
          <p:cNvPr id="4" name="12.04.42 hrs __[0000922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327" y="1179878"/>
            <a:ext cx="7129504" cy="53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211" t="2280" r="25673" b="54016"/>
          <a:stretch/>
        </p:blipFill>
        <p:spPr>
          <a:xfrm>
            <a:off x="149832" y="184637"/>
            <a:ext cx="9023140" cy="6242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FF0000"/>
                </a:solidFill>
              </a:rPr>
              <a:t>Definition of Shock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9423" y="1781908"/>
            <a:ext cx="8001000" cy="4114800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600" dirty="0" smtClean="0"/>
              <a:t>Inadequate oxygen delivery to meet metabolic demands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600" dirty="0" smtClean="0"/>
              <a:t>Results in global tissue </a:t>
            </a:r>
            <a:r>
              <a:rPr lang="en-US" altLang="en-US" sz="3600" dirty="0" err="1" smtClean="0"/>
              <a:t>hypoperfusion</a:t>
            </a:r>
            <a:r>
              <a:rPr lang="en-US" altLang="en-US" sz="3600" dirty="0" smtClean="0"/>
              <a:t> and metabolic acidosis</a:t>
            </a:r>
          </a:p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3600" dirty="0" smtClean="0">
                <a:solidFill>
                  <a:srgbClr val="FF0000"/>
                </a:solidFill>
              </a:rPr>
              <a:t>Shock can occur with a normal blood pressure and hypotension can occur without shock</a:t>
            </a:r>
          </a:p>
        </p:txBody>
      </p:sp>
    </p:spTree>
    <p:extLst>
      <p:ext uri="{BB962C8B-B14F-4D97-AF65-F5344CB8AC3E}">
        <p14:creationId xmlns:p14="http://schemas.microsoft.com/office/powerpoint/2010/main" val="3970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6861" y="163548"/>
            <a:ext cx="5721438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3:  Estimate LAP (High &gt; </a:t>
            </a:r>
            <a:r>
              <a:rPr lang="en-AU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mmHg)</a:t>
            </a:r>
          </a:p>
          <a:p>
            <a:pPr algn="ctr"/>
            <a:r>
              <a:rPr lang="en-AU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Diastolic dysfunction?</a:t>
            </a:r>
            <a:endParaRPr lang="en-US" sz="2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818" y="1037492"/>
            <a:ext cx="6604464" cy="47214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3563" y="1922082"/>
            <a:ext cx="108227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High LAP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3563" y="3318458"/>
            <a:ext cx="126619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Normal LAP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5523" y="4807167"/>
            <a:ext cx="108227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Low LAP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8524" y="6018877"/>
            <a:ext cx="5690840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50" b="1" dirty="0"/>
              <a:t>I</a:t>
            </a:r>
            <a:r>
              <a:rPr lang="en-AU" sz="1350" b="1" dirty="0"/>
              <a:t>n general terms, the trend in PCWP is in the same direction as the change in inter-atrial septal pattern.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13571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5479" t="1904" r="24956" b="55890"/>
          <a:stretch/>
        </p:blipFill>
        <p:spPr>
          <a:xfrm>
            <a:off x="71562" y="159025"/>
            <a:ext cx="8943858" cy="64962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391" t="1904" r="30174" b="53791"/>
          <a:stretch/>
        </p:blipFill>
        <p:spPr>
          <a:xfrm>
            <a:off x="214685" y="159025"/>
            <a:ext cx="8794477" cy="65509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5217" t="1554" r="24870" b="56007"/>
          <a:stretch/>
        </p:blipFill>
        <p:spPr>
          <a:xfrm>
            <a:off x="23853" y="135170"/>
            <a:ext cx="9077945" cy="65121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391" t="2138" r="25478" b="54491"/>
          <a:stretch/>
        </p:blipFill>
        <p:spPr>
          <a:xfrm>
            <a:off x="71818" y="174929"/>
            <a:ext cx="8932009" cy="61304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8909" y="180247"/>
            <a:ext cx="62899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225"/>
              </a:spcAft>
            </a:pPr>
            <a:r>
              <a:rPr lang="en-AU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Step 1:</a:t>
            </a:r>
            <a:r>
              <a:rPr lang="en-AU" sz="2400" dirty="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AU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Estimate Left Ventricular End Diastolic Volume (Preload) / LVEDA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9888" y="1122218"/>
            <a:ext cx="3734112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400" b="1" dirty="0"/>
              <a:t>normal range of </a:t>
            </a:r>
            <a:r>
              <a:rPr lang="en-AU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LVEDA= 8-14 cm</a:t>
            </a:r>
            <a:r>
              <a:rPr lang="en-AU" sz="2400" b="1" baseline="30000" dirty="0">
                <a:latin typeface="Times New Roman" panose="02020603050405020304" pitchFamily="18" charset="0"/>
              </a:rPr>
              <a:t>2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AU" sz="2400" b="1" dirty="0"/>
              <a:t>An LVEDA &lt; 8 cm</a:t>
            </a:r>
            <a:r>
              <a:rPr lang="en-AU" sz="2400" b="1" baseline="30000" dirty="0"/>
              <a:t>2 </a:t>
            </a:r>
            <a:r>
              <a:rPr lang="en-AU" sz="2400" b="1" dirty="0"/>
              <a:t>is consistent with hypovolaemia, and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AU" sz="2400" b="1" dirty="0"/>
              <a:t>LVEDA &gt; 14 cm</a:t>
            </a:r>
            <a:r>
              <a:rPr lang="en-AU" sz="2400" b="1" baseline="30000" dirty="0"/>
              <a:t>2</a:t>
            </a:r>
            <a:r>
              <a:rPr lang="en-AU" sz="2400" b="1" dirty="0"/>
              <a:t>, consistent with a dilated left ventricle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1" y="1122218"/>
            <a:ext cx="5098383" cy="33959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1" y="4615188"/>
            <a:ext cx="8989695" cy="192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2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8512" y="309863"/>
            <a:ext cx="5237402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2:  Estimate Systolic Function</a:t>
            </a:r>
          </a:p>
          <a:p>
            <a:pPr algn="ctr"/>
            <a:r>
              <a:rPr lang="en-AU" sz="2100" b="1" dirty="0">
                <a:latin typeface="Arial" panose="020B0604020202020204" pitchFamily="34" charset="0"/>
                <a:cs typeface="Times New Roman" panose="02020603050405020304" pitchFamily="18" charset="0"/>
              </a:rPr>
              <a:t>LVESA [FAC]</a:t>
            </a:r>
            <a:endParaRPr lang="en-US" sz="2100" b="1" dirty="0"/>
          </a:p>
        </p:txBody>
      </p:sp>
      <p:sp>
        <p:nvSpPr>
          <p:cNvPr id="5" name="Rectangle 4"/>
          <p:cNvSpPr/>
          <p:nvPr/>
        </p:nvSpPr>
        <p:spPr>
          <a:xfrm>
            <a:off x="1863384" y="1246376"/>
            <a:ext cx="6365949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FAC= (EDA – ESA) / EDA</a:t>
            </a:r>
          </a:p>
          <a:p>
            <a:pPr algn="ctr">
              <a:buFont typeface="Arial" panose="020B0604020202020204" pitchFamily="34" charset="0"/>
              <a:buChar char="a"/>
            </a:pPr>
            <a:r>
              <a:rPr lang="en-AU" sz="2800" dirty="0">
                <a:latin typeface="Times New Roman" panose="02020603050405020304" pitchFamily="18" charset="0"/>
              </a:rPr>
              <a:t>.Increased (FAC &gt; 65%)</a:t>
            </a:r>
          </a:p>
          <a:p>
            <a:pPr algn="ctr">
              <a:buFont typeface="Arial" panose="020B0604020202020204" pitchFamily="34" charset="0"/>
              <a:buChar char="b"/>
            </a:pPr>
            <a:r>
              <a:rPr lang="en-AU" sz="2800" dirty="0">
                <a:latin typeface="Times New Roman" panose="02020603050405020304" pitchFamily="18" charset="0"/>
              </a:rPr>
              <a:t>.Normal (FAC 50-65%)</a:t>
            </a:r>
          </a:p>
          <a:p>
            <a:pPr algn="ctr">
              <a:buFont typeface="Arial" panose="020B0604020202020204" pitchFamily="34" charset="0"/>
              <a:buChar char="c"/>
            </a:pPr>
            <a:r>
              <a:rPr lang="en-AU" sz="2800" dirty="0">
                <a:latin typeface="Times New Roman" panose="02020603050405020304" pitchFamily="18" charset="0"/>
              </a:rPr>
              <a:t>.Reduced (&lt;50%).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3768436"/>
            <a:ext cx="90465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5" y="782515"/>
            <a:ext cx="9085726" cy="27857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714268" y="2013672"/>
            <a:ext cx="6000750" cy="107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25104" y="2433203"/>
            <a:ext cx="600075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0744" y="4062539"/>
            <a:ext cx="897627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low LV afterload cardiac index is usually</a:t>
            </a:r>
          </a:p>
          <a:p>
            <a:pPr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(&gt;3.5 L/min/m</a:t>
            </a:r>
            <a:r>
              <a:rPr lang="en-US" sz="24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whereas with hypovolemia</a:t>
            </a:r>
          </a:p>
          <a:p>
            <a:pPr algn="ctr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cardiac index is usually low (&lt;2.5 L/min/m</a:t>
            </a:r>
            <a:r>
              <a:rPr lang="en-US" sz="24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56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8348" t="1904" r="26175" b="55540"/>
          <a:stretch/>
        </p:blipFill>
        <p:spPr>
          <a:xfrm>
            <a:off x="51432" y="159025"/>
            <a:ext cx="9092567" cy="634567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6139" y="492370"/>
            <a:ext cx="750533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225"/>
              </a:spcAft>
            </a:pPr>
            <a:r>
              <a:rPr lang="en-AU" sz="2800" b="1" dirty="0" err="1">
                <a:latin typeface="Arial" panose="020B0604020202020204" pitchFamily="34" charset="0"/>
              </a:rPr>
              <a:t>Semiquantative</a:t>
            </a:r>
            <a:r>
              <a:rPr lang="en-AU" sz="2800" b="1" dirty="0">
                <a:latin typeface="Arial" panose="020B0604020202020204" pitchFamily="34" charset="0"/>
              </a:rPr>
              <a:t> (Visual: </a:t>
            </a:r>
            <a:r>
              <a:rPr lang="en-AU" sz="2800" dirty="0">
                <a:latin typeface="Arial" panose="020B0604020202020204" pitchFamily="34" charset="0"/>
              </a:rPr>
              <a:t>eyeballing</a:t>
            </a:r>
            <a:r>
              <a:rPr lang="en-AU" sz="2800" b="1" dirty="0">
                <a:latin typeface="Arial" panose="020B0604020202020204" pitchFamily="34" charset="0"/>
              </a:rPr>
              <a:t>) method of assessing ventricular function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218" y="1749326"/>
            <a:ext cx="8340869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LV contraction is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visualised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in the entire standard transthoracic 2-D imaging planes: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US" sz="2400" b="1" dirty="0">
                <a:latin typeface="Arial" panose="020B0604020202020204" pitchFamily="34" charset="0"/>
              </a:rPr>
              <a:t>PLAX &amp; PSAX view   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US" sz="2400" b="1" dirty="0">
                <a:latin typeface="Arial" panose="020B0604020202020204" pitchFamily="34" charset="0"/>
              </a:rPr>
              <a:t>AP4Ch &amp; AP2Ch view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US" sz="2400" b="1" dirty="0">
                <a:latin typeface="Arial" panose="020B0604020202020204" pitchFamily="34" charset="0"/>
              </a:rPr>
              <a:t>Apical long axis (</a:t>
            </a:r>
            <a:r>
              <a:rPr lang="en-US" sz="2400" b="1" dirty="0" err="1">
                <a:latin typeface="Arial" panose="020B0604020202020204" pitchFamily="34" charset="0"/>
              </a:rPr>
              <a:t>Aplax</a:t>
            </a:r>
            <a:r>
              <a:rPr lang="en-US" sz="2400" b="1" dirty="0">
                <a:latin typeface="Arial" panose="020B0604020202020204" pitchFamily="34" charset="0"/>
              </a:rPr>
              <a:t>) view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US" sz="2400" b="1" dirty="0">
                <a:latin typeface="Arial" panose="020B0604020202020204" pitchFamily="34" charset="0"/>
              </a:rPr>
              <a:t>subcostal long (</a:t>
            </a:r>
            <a:r>
              <a:rPr lang="en-US" sz="2400" b="1" dirty="0" err="1">
                <a:latin typeface="Arial" panose="020B0604020202020204" pitchFamily="34" charset="0"/>
              </a:rPr>
              <a:t>Sublax</a:t>
            </a:r>
            <a:r>
              <a:rPr lang="en-US" sz="2400" b="1" dirty="0">
                <a:latin typeface="Arial" panose="020B0604020202020204" pitchFamily="34" charset="0"/>
              </a:rPr>
              <a:t>) and short axis (</a:t>
            </a:r>
            <a:r>
              <a:rPr lang="en-US" sz="2400" b="1" dirty="0" err="1">
                <a:latin typeface="Arial" panose="020B0604020202020204" pitchFamily="34" charset="0"/>
              </a:rPr>
              <a:t>Subsax</a:t>
            </a:r>
            <a:r>
              <a:rPr lang="en-US" sz="2400" b="1" dirty="0">
                <a:latin typeface="Arial" panose="020B0604020202020204" pitchFamily="34" charset="0"/>
              </a:rPr>
              <a:t>) views</a:t>
            </a:r>
          </a:p>
          <a:p>
            <a:endParaRPr lang="en-US" sz="2400" b="1" dirty="0"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grading of 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global systolic contraction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described as: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normal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reduced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severely reduced</a:t>
            </a:r>
          </a:p>
          <a:p>
            <a:endParaRPr lang="en-US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9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Shock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4000" b="1" dirty="0" smtClean="0"/>
              <a:t>Hypovolemic</a:t>
            </a:r>
          </a:p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4000" b="1" dirty="0" smtClean="0"/>
              <a:t>Septic</a:t>
            </a:r>
          </a:p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4000" b="1" dirty="0" smtClean="0"/>
              <a:t>Cardiogenic </a:t>
            </a:r>
          </a:p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4000" b="1" dirty="0" smtClean="0"/>
              <a:t>Anaphylactic</a:t>
            </a:r>
          </a:p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4000" b="1" dirty="0" smtClean="0"/>
              <a:t>Neurogenic </a:t>
            </a:r>
          </a:p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en-US" altLang="en-US" sz="4000" b="1" dirty="0" smtClean="0"/>
              <a:t>Obstructive</a:t>
            </a:r>
          </a:p>
          <a:p>
            <a:pPr eaLnBrk="1" hangingPunct="1"/>
            <a:endParaRPr lang="en-US" altLang="en-US" sz="4000" b="1" dirty="0" smtClean="0"/>
          </a:p>
          <a:p>
            <a:pPr eaLnBrk="1" hangingPunct="1"/>
            <a:endParaRPr lang="en-US" alt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0747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6457" t="1998" r="25011" b="54426"/>
          <a:stretch/>
        </p:blipFill>
        <p:spPr>
          <a:xfrm>
            <a:off x="127221" y="222635"/>
            <a:ext cx="8946911" cy="644850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RV Rupture+ PE</a:t>
            </a:r>
            <a:endParaRPr lang="en-US" dirty="0"/>
          </a:p>
        </p:txBody>
      </p:sp>
      <p:pic>
        <p:nvPicPr>
          <p:cNvPr id="5" name="72 YO RV RU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685" y="1284016"/>
            <a:ext cx="7192107" cy="5394554"/>
          </a:xfrm>
        </p:spPr>
      </p:pic>
    </p:spTree>
    <p:extLst>
      <p:ext uri="{BB962C8B-B14F-4D97-AF65-F5344CB8AC3E}">
        <p14:creationId xmlns:p14="http://schemas.microsoft.com/office/powerpoint/2010/main" val="17880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 Rupture+ PE</a:t>
            </a:r>
          </a:p>
        </p:txBody>
      </p:sp>
      <p:pic>
        <p:nvPicPr>
          <p:cNvPr id="4" name="RV RU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931" y="1204546"/>
            <a:ext cx="7350811" cy="5513593"/>
          </a:xfrm>
        </p:spPr>
      </p:pic>
    </p:spTree>
    <p:extLst>
      <p:ext uri="{BB962C8B-B14F-4D97-AF65-F5344CB8AC3E}">
        <p14:creationId xmlns:p14="http://schemas.microsoft.com/office/powerpoint/2010/main" val="130112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 Rupture+ PE</a:t>
            </a:r>
          </a:p>
        </p:txBody>
      </p:sp>
      <p:pic>
        <p:nvPicPr>
          <p:cNvPr id="4" name="RV R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931" y="1204878"/>
            <a:ext cx="7350369" cy="5513261"/>
          </a:xfrm>
        </p:spPr>
      </p:pic>
    </p:spTree>
    <p:extLst>
      <p:ext uri="{BB962C8B-B14F-4D97-AF65-F5344CB8AC3E}">
        <p14:creationId xmlns:p14="http://schemas.microsoft.com/office/powerpoint/2010/main" val="164216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5393" t="972" r="24869" b="56472"/>
          <a:stretch/>
        </p:blipFill>
        <p:spPr>
          <a:xfrm>
            <a:off x="16556" y="95415"/>
            <a:ext cx="9133678" cy="648031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304" t="2254" r="27304" b="54841"/>
          <a:stretch/>
        </p:blipFill>
        <p:spPr>
          <a:xfrm>
            <a:off x="182881" y="182879"/>
            <a:ext cx="8652486" cy="609983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218" t="2604" r="23044" b="55074"/>
          <a:stretch/>
        </p:blipFill>
        <p:spPr>
          <a:xfrm>
            <a:off x="45536" y="206733"/>
            <a:ext cx="9071236" cy="575674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5043" t="1438" r="24696" b="56007"/>
          <a:stretch/>
        </p:blipFill>
        <p:spPr>
          <a:xfrm>
            <a:off x="36120" y="127220"/>
            <a:ext cx="9078386" cy="638489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826" t="2371" r="24783" b="52625"/>
          <a:stretch/>
        </p:blipFill>
        <p:spPr>
          <a:xfrm>
            <a:off x="119475" y="190830"/>
            <a:ext cx="8921158" cy="631847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5192" t="4214" r="23462" b="52469"/>
          <a:stretch/>
        </p:blipFill>
        <p:spPr>
          <a:xfrm>
            <a:off x="53852" y="316523"/>
            <a:ext cx="9012904" cy="56710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308" t="2538" r="26539" b="54402"/>
          <a:stretch/>
        </p:blipFill>
        <p:spPr>
          <a:xfrm>
            <a:off x="108876" y="202223"/>
            <a:ext cx="8718602" cy="60666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5304" t="2137" r="25130" b="56940"/>
          <a:stretch/>
        </p:blipFill>
        <p:spPr>
          <a:xfrm>
            <a:off x="186555" y="349857"/>
            <a:ext cx="8544997" cy="62179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4956" t="1788" r="25218" b="56473"/>
          <a:stretch/>
        </p:blipFill>
        <p:spPr>
          <a:xfrm>
            <a:off x="29428" y="151074"/>
            <a:ext cx="9074016" cy="63848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6000" t="1787" r="26782" b="53442"/>
          <a:stretch/>
        </p:blipFill>
        <p:spPr>
          <a:xfrm>
            <a:off x="72493" y="151074"/>
            <a:ext cx="8904965" cy="62974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131" t="2487" r="28609" b="54258"/>
          <a:stretch/>
        </p:blipFill>
        <p:spPr>
          <a:xfrm>
            <a:off x="95416" y="198782"/>
            <a:ext cx="8788934" cy="64060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9157"/>
          <a:ext cx="9144000" cy="6849057"/>
          <a:chOff x="0" y="29157"/>
          <a:chExt cx="9144000" cy="6849057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7218" t="1789" r="28609" b="54490"/>
          <a:stretch/>
        </p:blipFill>
        <p:spPr>
          <a:xfrm>
            <a:off x="108286" y="151075"/>
            <a:ext cx="8717662" cy="62894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332</Words>
  <Application>Microsoft Office PowerPoint</Application>
  <PresentationFormat>On-screen Show (4:3)</PresentationFormat>
  <Paragraphs>64</Paragraphs>
  <Slides>39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Symbol</vt:lpstr>
      <vt:lpstr>Tahoma</vt:lpstr>
      <vt:lpstr>Times New Roman</vt:lpstr>
      <vt:lpstr>Verdana</vt:lpstr>
      <vt:lpstr>Wingdings</vt:lpstr>
      <vt:lpstr>Office Theme</vt:lpstr>
      <vt:lpstr>Echocardiographic Approach to Shock  Hypovolemic Shock &amp;  Acute Heart Failure</vt:lpstr>
      <vt:lpstr>Definition of Shock</vt:lpstr>
      <vt:lpstr>Types of Shock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Cardiogenic Shock</vt:lpstr>
      <vt:lpstr>PowerPoint Presentation</vt:lpstr>
      <vt:lpstr>PowerPoint Presentation</vt:lpstr>
      <vt:lpstr>PowerPoint Presentation</vt:lpstr>
      <vt:lpstr>PowerPoint Presentation</vt:lpstr>
      <vt:lpstr>Global LV Dysfunction</vt:lpstr>
      <vt:lpstr>Global LV Dysfunction</vt:lpstr>
      <vt:lpstr>Global LV Dysfunction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RV Rupture+ PE</vt:lpstr>
      <vt:lpstr>RV Rupture+ PE</vt:lpstr>
      <vt:lpstr>RV Rupture+ 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Azarfaarin</cp:lastModifiedBy>
  <cp:revision>21</cp:revision>
  <dcterms:created xsi:type="dcterms:W3CDTF">2018-01-15T14:07:15Z</dcterms:created>
  <dcterms:modified xsi:type="dcterms:W3CDTF">2018-01-17T18:06:25Z</dcterms:modified>
  <cp:category/>
</cp:coreProperties>
</file>